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381"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80" r:id="rId61"/>
    <p:sldId id="313" r:id="rId62"/>
    <p:sldId id="314" r:id="rId63"/>
    <p:sldId id="315" r:id="rId64"/>
    <p:sldId id="316" r:id="rId65"/>
    <p:sldId id="317" r:id="rId66"/>
    <p:sldId id="318" r:id="rId67"/>
    <p:sldId id="319" r:id="rId68"/>
    <p:sldId id="320" r:id="rId69"/>
    <p:sldId id="321"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deal as slide 24 where you have to click the “Patient” hyperlink at the top to expand</a:t>
            </a:r>
          </a:p>
          <a:p>
            <a:endParaRPr lang="en-US" dirty="0"/>
          </a:p>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US Core Gender Identity</a:t>
            </a:r>
          </a:p>
          <a:p>
            <a:r>
              <a:rPr lang="en-US" dirty="0"/>
              <a:t>US Core Sex</a:t>
            </a:r>
          </a:p>
          <a:p>
            <a:r>
              <a:rPr lang="en-US" dirty="0"/>
              <a:t>US Core Tribal Affiliation</a:t>
            </a:r>
          </a:p>
          <a:p>
            <a:r>
              <a:rPr lang="en-US" dirty="0"/>
              <a:t>Communication Preference</a:t>
            </a:r>
          </a:p>
        </p:txBody>
      </p:sp>
    </p:spTree>
    <p:extLst>
      <p:ext uri="{BB962C8B-B14F-4D97-AF65-F5344CB8AC3E}">
        <p14:creationId xmlns:p14="http://schemas.microsoft.com/office/powerpoint/2010/main" val="4087627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rPr dirty="0"/>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hyperlink to “</a:t>
            </a:r>
            <a:r>
              <a:rPr lang="en-US" dirty="0" err="1"/>
              <a:t>code:string</a:t>
            </a:r>
            <a:r>
              <a:rPr lang="en-US" dirty="0"/>
              <a:t>”</a:t>
            </a:r>
          </a:p>
        </p:txBody>
      </p:sp>
    </p:spTree>
    <p:extLst>
      <p:ext uri="{BB962C8B-B14F-4D97-AF65-F5344CB8AC3E}">
        <p14:creationId xmlns:p14="http://schemas.microsoft.com/office/powerpoint/2010/main" val="64411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“Patient” link upon landing on page from link at bottom of slide</a:t>
            </a:r>
          </a:p>
        </p:txBody>
      </p:sp>
    </p:spTree>
    <p:extLst>
      <p:ext uri="{BB962C8B-B14F-4D97-AF65-F5344CB8AC3E}">
        <p14:creationId xmlns:p14="http://schemas.microsoft.com/office/powerpoint/2010/main" val="249066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fhir.cerner.com/dstu2/observat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docs.oracle.com/en/industries/health/millennium-platform-apis/mfrap/op-observation-get.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patient.html#tx" TargetMode="External"/><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hyperlink" Target="https://docs.oracle.com/en/industries/health/millennium-platform-apis/mfrap/api-patient.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hyperlink" Target="https://hl7.org/fhir/terminologies.html#strengt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s://hl7.org/fhir/R4/condition.html#t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index.html"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hyperlink" Target="https://hl7.org/fhir/allergyintolerance.html#resourc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hyperlink" Target="https://docs.oracle.com/en/industries/health/millennium-platform-apis/mfrap/api-patient.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hyperlink" Target="https://hl7.org/fhir/profiling.html#profile-uses"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15</a:t>
            </a:r>
            <a:r>
              <a:rPr lang="en-US" baseline="30000" dirty="0"/>
              <a:t>th </a:t>
            </a:r>
            <a:r>
              <a:rPr lang="en-US" dirty="0"/>
              <a:t>of December, 2025</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https://docs.oracle.com/en/industries/health/millennium-platform-apis/mfrap/op-observation-get.html</a:t>
            </a:r>
            <a:endParaRPr u="sng" dirty="0">
              <a:hlinkClick r:id="rId3"/>
            </a:endParaRPr>
          </a:p>
        </p:txBody>
      </p:sp>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2C8D92D0-0B1B-D53B-D450-1A88F08FCA87}"/>
              </a:ext>
            </a:extLst>
          </p:cNvPr>
          <p:cNvPicPr>
            <a:picLocks noChangeAspect="1"/>
          </p:cNvPicPr>
          <p:nvPr/>
        </p:nvPicPr>
        <p:blipFill>
          <a:blip r:embed="rId5"/>
          <a:stretch>
            <a:fillRect/>
          </a:stretch>
        </p:blipFill>
        <p:spPr>
          <a:xfrm>
            <a:off x="3232487" y="2194861"/>
            <a:ext cx="17919026" cy="9326277"/>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635000" y="12751748"/>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229675" y="12671294"/>
            <a:ext cx="176955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https://docs.oracle.com/en/industries/health/millennium-platform-apis/mfrap/api-patient.html</a:t>
            </a:r>
            <a:endParaRPr u="sng" dirty="0">
              <a:hlinkClick r:id="rId3"/>
            </a:endParaRPr>
          </a:p>
        </p:txBody>
      </p:sp>
      <p:pic>
        <p:nvPicPr>
          <p:cNvPr id="8" name="Picture 7">
            <a:extLst>
              <a:ext uri="{FF2B5EF4-FFF2-40B4-BE49-F238E27FC236}">
                <a16:creationId xmlns:a16="http://schemas.microsoft.com/office/drawing/2014/main" id="{D0CEE66B-E29E-DE49-ECBB-D3EED5AAC76D}"/>
              </a:ext>
            </a:extLst>
          </p:cNvPr>
          <p:cNvPicPr>
            <a:picLocks noChangeAspect="1"/>
          </p:cNvPicPr>
          <p:nvPr/>
        </p:nvPicPr>
        <p:blipFill>
          <a:blip r:embed="rId5"/>
          <a:stretch>
            <a:fillRect/>
          </a:stretch>
        </p:blipFill>
        <p:spPr>
          <a:xfrm>
            <a:off x="3156276" y="2614350"/>
            <a:ext cx="18071447" cy="3762900"/>
          </a:xfrm>
          <a:prstGeom prst="rect">
            <a:avLst/>
          </a:prstGeom>
        </p:spPr>
      </p:pic>
      <p:sp>
        <p:nvSpPr>
          <p:cNvPr id="6" name="Arrow: Right 5">
            <a:extLst>
              <a:ext uri="{FF2B5EF4-FFF2-40B4-BE49-F238E27FC236}">
                <a16:creationId xmlns:a16="http://schemas.microsoft.com/office/drawing/2014/main" id="{BFA6AD85-12FB-97A9-BB6A-3591A2B0A511}"/>
              </a:ext>
            </a:extLst>
          </p:cNvPr>
          <p:cNvSpPr/>
          <p:nvPr/>
        </p:nvSpPr>
        <p:spPr>
          <a:xfrm rot="10800000">
            <a:off x="10077450" y="4659651"/>
            <a:ext cx="2590800" cy="857250"/>
          </a:xfrm>
          <a:prstGeom prst="right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 name="Picture 9">
            <a:extLst>
              <a:ext uri="{FF2B5EF4-FFF2-40B4-BE49-F238E27FC236}">
                <a16:creationId xmlns:a16="http://schemas.microsoft.com/office/drawing/2014/main" id="{E2AA25D5-5247-B394-190E-7C87576FD3AD}"/>
              </a:ext>
            </a:extLst>
          </p:cNvPr>
          <p:cNvPicPr>
            <a:picLocks noChangeAspect="1"/>
          </p:cNvPicPr>
          <p:nvPr/>
        </p:nvPicPr>
        <p:blipFill>
          <a:blip r:embed="rId7"/>
          <a:stretch>
            <a:fillRect/>
          </a:stretch>
        </p:blipFill>
        <p:spPr>
          <a:xfrm>
            <a:off x="3208670" y="2656126"/>
            <a:ext cx="17966657" cy="8011643"/>
          </a:xfrm>
          <a:prstGeom prst="rect">
            <a:avLst/>
          </a:prstGeom>
        </p:spPr>
      </p:pic>
    </p:spTree>
    <p:extLst>
      <p:ext uri="{BB962C8B-B14F-4D97-AF65-F5344CB8AC3E}">
        <p14:creationId xmlns:p14="http://schemas.microsoft.com/office/powerpoint/2010/main" val="36836755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921026" y="12739543"/>
            <a:ext cx="758220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https://hl7.org/fhir/R4/condition.html#tx</a:t>
            </a:r>
            <a:endParaRPr u="sng" dirty="0">
              <a:hlinkClick r:id="rId3"/>
            </a:endParaRPr>
          </a:p>
        </p:txBody>
      </p:sp>
      <p:pic>
        <p:nvPicPr>
          <p:cNvPr id="3" name="Picture 2">
            <a:extLst>
              <a:ext uri="{FF2B5EF4-FFF2-40B4-BE49-F238E27FC236}">
                <a16:creationId xmlns:a16="http://schemas.microsoft.com/office/drawing/2014/main" id="{E349A9E6-C111-46CF-074F-09ED87BAF1B0}"/>
              </a:ext>
            </a:extLst>
          </p:cNvPr>
          <p:cNvPicPr>
            <a:picLocks noChangeAspect="1"/>
          </p:cNvPicPr>
          <p:nvPr/>
        </p:nvPicPr>
        <p:blipFill>
          <a:blip r:embed="rId5"/>
          <a:stretch>
            <a:fillRect/>
          </a:stretch>
        </p:blipFill>
        <p:spPr>
          <a:xfrm>
            <a:off x="921026" y="2941856"/>
            <a:ext cx="22541948" cy="579889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94B5E-CC4B-3108-1ED2-F5E9D6CC2DDE}"/>
              </a:ext>
            </a:extLst>
          </p:cNvPr>
          <p:cNvPicPr>
            <a:picLocks noChangeAspect="1"/>
          </p:cNvPicPr>
          <p:nvPr/>
        </p:nvPicPr>
        <p:blipFill>
          <a:blip r:embed="rId2"/>
          <a:stretch>
            <a:fillRect/>
          </a:stretch>
        </p:blipFill>
        <p:spPr>
          <a:xfrm>
            <a:off x="2637173" y="3378836"/>
            <a:ext cx="19109654" cy="695832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4212251" y="8546838"/>
            <a:ext cx="1595949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GET [base]/</a:t>
            </a:r>
            <a:r>
              <a:rPr dirty="0" err="1"/>
              <a:t>AllergyIntolerance?patient</a:t>
            </a:r>
            <a:r>
              <a:rPr dirty="0"/>
              <a:t>=123</a:t>
            </a:r>
            <a:r>
              <a:rPr lang="en-US" dirty="0"/>
              <a:t>&amp;_format=</a:t>
            </a:r>
            <a:r>
              <a:rPr lang="en-US" dirty="0" err="1"/>
              <a:t>json</a:t>
            </a:r>
            <a:endParaRPr dirty="0"/>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SR.,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pic>
        <p:nvPicPr>
          <p:cNvPr id="3" name="Picture 2">
            <a:extLst>
              <a:ext uri="{FF2B5EF4-FFF2-40B4-BE49-F238E27FC236}">
                <a16:creationId xmlns:a16="http://schemas.microsoft.com/office/drawing/2014/main" id="{7FC4AA8B-F5EF-B11C-C5A7-D7968CB5B55D}"/>
              </a:ext>
            </a:extLst>
          </p:cNvPr>
          <p:cNvPicPr>
            <a:picLocks noChangeAspect="1"/>
          </p:cNvPicPr>
          <p:nvPr/>
        </p:nvPicPr>
        <p:blipFill>
          <a:blip r:embed="rId5"/>
          <a:stretch>
            <a:fillRect/>
          </a:stretch>
        </p:blipFill>
        <p:spPr>
          <a:xfrm>
            <a:off x="3089592" y="1136463"/>
            <a:ext cx="20270802" cy="10384676"/>
          </a:xfrm>
          <a:prstGeom prst="rect">
            <a:avLst/>
          </a:prstGeom>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dirty="0">
              <a:hlinkClick r:id="rId4"/>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SR.,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lang="en-US"/>
              <a:t>Exercise 8: Answer</a:t>
            </a:r>
            <a:endParaRPr lang="en-US" dirty="0"/>
          </a:p>
        </p:txBody>
      </p:sp>
      <p:sp>
        <p:nvSpPr>
          <p:cNvPr id="509" name="Shape 509"/>
          <p:cNvSpPr/>
          <p:nvPr/>
        </p:nvSpPr>
        <p:spPr>
          <a:xfrm>
            <a:off x="2932015" y="12263994"/>
            <a:ext cx="1769554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https://docs.oracle.com/en/industries/health/millennium-platform-apis/mfrap/api-patient.html</a:t>
            </a:r>
            <a:endParaRPr u="sng" dirty="0">
              <a:hlinkClick r:id="rId3"/>
            </a:endParaRPr>
          </a:p>
        </p:txBody>
      </p:sp>
      <p:pic>
        <p:nvPicPr>
          <p:cNvPr id="3" name="Picture 2">
            <a:extLst>
              <a:ext uri="{FF2B5EF4-FFF2-40B4-BE49-F238E27FC236}">
                <a16:creationId xmlns:a16="http://schemas.microsoft.com/office/drawing/2014/main" id="{A5803829-4DA3-FDD7-2478-71613C2D003B}"/>
              </a:ext>
            </a:extLst>
          </p:cNvPr>
          <p:cNvPicPr>
            <a:picLocks noChangeAspect="1"/>
          </p:cNvPicPr>
          <p:nvPr/>
        </p:nvPicPr>
        <p:blipFill>
          <a:blip r:embed="rId5"/>
          <a:stretch>
            <a:fillRect/>
          </a:stretch>
        </p:blipFill>
        <p:spPr>
          <a:xfrm>
            <a:off x="4030830" y="3238500"/>
            <a:ext cx="16322339" cy="8529571"/>
          </a:xfrm>
          <a:prstGeom prst="rect">
            <a:avLst/>
          </a:prstGeom>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835D6358-509D-3A81-D495-8A74BF1EE895}"/>
              </a:ext>
            </a:extLst>
          </p:cNvPr>
          <p:cNvPicPr>
            <a:picLocks noChangeAspect="1"/>
          </p:cNvPicPr>
          <p:nvPr/>
        </p:nvPicPr>
        <p:blipFill>
          <a:blip r:embed="rId4"/>
          <a:stretch>
            <a:fillRect/>
          </a:stretch>
        </p:blipFill>
        <p:spPr>
          <a:xfrm>
            <a:off x="991857" y="1065916"/>
            <a:ext cx="17985710" cy="9326277"/>
          </a:xfrm>
          <a:prstGeom prst="rect">
            <a:avLst/>
          </a:prstGeom>
        </p:spPr>
      </p:pic>
      <p:sp>
        <p:nvSpPr>
          <p:cNvPr id="5" name="Rectangle 4">
            <a:extLst>
              <a:ext uri="{FF2B5EF4-FFF2-40B4-BE49-F238E27FC236}">
                <a16:creationId xmlns:a16="http://schemas.microsoft.com/office/drawing/2014/main" id="{0E75035D-15A1-CBF1-5FF5-795D42927EE9}"/>
              </a:ext>
            </a:extLst>
          </p:cNvPr>
          <p:cNvSpPr/>
          <p:nvPr/>
        </p:nvSpPr>
        <p:spPr>
          <a:xfrm>
            <a:off x="6378855" y="4308942"/>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2" name="Shape 212"/>
          <p:cNvSpPr/>
          <p:nvPr/>
        </p:nvSpPr>
        <p:spPr>
          <a:xfrm>
            <a:off x="13157484" y="6251842"/>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521459" y="12782550"/>
            <a:ext cx="85584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https://hl7.org/fhir/profiling.html#profile-uses</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rPr dirty="0"/>
              <a:t>Detailed contract</a:t>
            </a:r>
          </a:p>
          <a:p>
            <a:pPr marL="495300" indent="-495300" defTabSz="643889">
              <a:spcBef>
                <a:spcPts val="4600"/>
              </a:spcBef>
              <a:defRPr sz="4055"/>
            </a:pPr>
            <a:r>
              <a:rPr dirty="0"/>
              <a:t>Parameters, operations, </a:t>
            </a:r>
            <a:r>
              <a:rPr dirty="0" err="1"/>
              <a:t>api</a:t>
            </a:r>
            <a:r>
              <a:rPr dirty="0"/>
              <a:t> calls</a:t>
            </a:r>
          </a:p>
          <a:p>
            <a:pPr marL="495300" indent="-495300" defTabSz="643889">
              <a:spcBef>
                <a:spcPts val="4600"/>
              </a:spcBef>
              <a:defRPr sz="4055"/>
            </a:pPr>
            <a:r>
              <a:rPr dirty="0"/>
              <a:t>Fields, cardinality</a:t>
            </a:r>
          </a:p>
          <a:p>
            <a:pPr marL="495300" indent="-495300" defTabSz="643889">
              <a:spcBef>
                <a:spcPts val="4600"/>
              </a:spcBef>
              <a:defRPr sz="4055"/>
            </a:pPr>
            <a:r>
              <a:rPr dirty="0"/>
              <a:t>Terminology binding, extensions</a:t>
            </a:r>
          </a:p>
          <a:p>
            <a:pPr marL="495300" indent="-495300" defTabSz="643889">
              <a:spcBef>
                <a:spcPts val="4600"/>
              </a:spcBef>
              <a:defRPr sz="4055"/>
            </a:pPr>
            <a:r>
              <a:rPr dirty="0"/>
              <a:t>Must be compatible with core</a:t>
            </a:r>
          </a:p>
          <a:p>
            <a:pPr marL="990600" lvl="1" indent="-495300" defTabSz="643889">
              <a:spcBef>
                <a:spcPts val="4600"/>
              </a:spcBef>
              <a:defRPr sz="4055"/>
            </a:pPr>
            <a:r>
              <a:rPr dirty="0"/>
              <a:t>Can’t change required binding</a:t>
            </a:r>
          </a:p>
          <a:p>
            <a:pPr marL="990600" lvl="1" indent="-495300" defTabSz="643889">
              <a:spcBef>
                <a:spcPts val="4600"/>
              </a:spcBef>
              <a:defRPr sz="4055"/>
            </a:pPr>
            <a:r>
              <a:rPr dirty="0"/>
              <a:t>Cardinality can restrict more (1..* to 1..1 but not 0..*)</a:t>
            </a:r>
          </a:p>
          <a:p>
            <a:pPr marL="990600" lvl="1" indent="-495300" defTabSz="643889">
              <a:spcBef>
                <a:spcPts val="4600"/>
              </a:spcBef>
              <a:defRPr sz="4055"/>
            </a:pPr>
            <a:r>
              <a:rPr dirty="0"/>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56665055-977f-4acd-9884-1bec8e5ad200}" enabled="1" method="Standard" siteId="{4e2c6054-71cb-48f1-bd6c-3a9705aca71b}" contentBits="3" removed="0"/>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12402</TotalTime>
  <Words>3160</Words>
  <Application>Microsoft Office PowerPoint</Application>
  <PresentationFormat>Custom</PresentationFormat>
  <Paragraphs>329</Paragraphs>
  <Slides>112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87</cp:revision>
  <dcterms:modified xsi:type="dcterms:W3CDTF">2025-12-14T00:50:57Z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